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676" r:id="rId3"/>
    <p:sldId id="687" r:id="rId4"/>
    <p:sldId id="683" r:id="rId5"/>
    <p:sldId id="684" r:id="rId6"/>
    <p:sldId id="695" r:id="rId7"/>
    <p:sldId id="698" r:id="rId8"/>
    <p:sldId id="699" r:id="rId9"/>
    <p:sldId id="688" r:id="rId10"/>
    <p:sldId id="689" r:id="rId11"/>
    <p:sldId id="700" r:id="rId12"/>
  </p:sldIdLst>
  <p:sldSz cx="12192000" cy="6858000"/>
  <p:notesSz cx="6858000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852" y="-3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687" tIns="45843" rIns="91687" bIns="4584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687" tIns="45843" rIns="91687" bIns="45843" rtlCol="0"/>
          <a:lstStyle>
            <a:lvl1pPr algn="r">
              <a:defRPr sz="1200"/>
            </a:lvl1pPr>
          </a:lstStyle>
          <a:p>
            <a:fld id="{DD1D915F-3E1C-437A-A420-73D8A63DCAF1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87" tIns="45843" rIns="91687" bIns="45843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687" tIns="45843" rIns="91687" bIns="45843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4"/>
          </a:xfrm>
          <a:prstGeom prst="rect">
            <a:avLst/>
          </a:prstGeom>
        </p:spPr>
        <p:txBody>
          <a:bodyPr vert="horz" lIns="91687" tIns="45843" rIns="91687" bIns="4584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4"/>
          </a:xfrm>
          <a:prstGeom prst="rect">
            <a:avLst/>
          </a:prstGeom>
        </p:spPr>
        <p:txBody>
          <a:bodyPr vert="horz" lIns="91687" tIns="45843" rIns="91687" bIns="45843" rtlCol="0" anchor="b"/>
          <a:lstStyle>
            <a:lvl1pPr algn="r">
              <a:defRPr sz="1200"/>
            </a:lvl1pPr>
          </a:lstStyle>
          <a:p>
            <a:fld id="{2936EB45-7178-4D8F-B7AD-6B97F509F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0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0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2D22615-DC21-4E79-8C84-4616B1538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BD0B23C-5C3C-4BEC-B7AF-612274618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A536AE4-406F-4764-BADA-993D6CC3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A8F5A37-5F50-4025-A001-9D6039AB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460C9AE-59A9-411A-A418-8EE8C1AB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4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31FF9F3-8A06-45CE-B5F4-2E4D6122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C4A2399-E2BE-42E8-905A-2E09A06F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2C4A05-AD70-45A3-914E-CE513A80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452143E-A460-44AF-B9E7-62EC1272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A92E62D-AAF2-42EB-93F2-7F934AC3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17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2BB33677-6838-4298-BBF0-52A7CEA36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20FBEC0-CDB7-4A40-86C8-C05754270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FDA7A8B-D0BD-425D-A2C3-31A0B448E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976D6C5-5D09-495B-8A86-51648F57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B5266A8-35E6-4E03-8D23-6C89D4DD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67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F30FBA-5166-4551-9B9D-DE234D26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E9CD133-0B74-44B3-8C8D-3B028716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DAFB8AD-4993-493C-B660-69ABEE7D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5CBDD93-E518-44E9-8803-614C25EC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55CFA27-A6BA-4220-9291-6F137AD9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12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408495A-E58F-4C01-BF13-E028AF6D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A49B59F-E510-46F3-8434-00748F7C0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37F04B0-AA43-4A6C-BA63-D5C02E20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1DEE0E5-06C3-47C9-AB0E-55E53E29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6EC9B35-23C7-476D-8410-4377850B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71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5AD912-921B-4FDA-847F-480AF28C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28EBA63-4C8F-41FA-BE46-5EDF04644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AA8AC825-D99F-4955-9936-44F12BA8E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67EF365-7C64-4567-83D0-6DB3D90B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6417950-7302-4184-B703-BDB0099C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3DAB4DE-5E16-4611-9C3A-666DE4EF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18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F17C7C-C3FB-46CE-827D-F9D221E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9805726-F3EE-469B-8DFB-27CA748C4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9BF4138-4F7C-444F-96EC-C2C794428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883F9BC-FE31-42E0-BCB5-F9FBFF239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8AE9D8-79B8-4213-86C9-3C8062289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4A348274-64FD-4B3D-90AF-B790F124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2DFA9652-84AF-4EE9-B63D-B30FF1E2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E56ACC30-F8CF-45E9-B4A1-38A44FED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85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0C337F-05C4-4390-9B6E-D976130F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0B29B78-C057-4C50-826B-C8B409E5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0EF32A4-7170-4D2D-97AD-47FB5431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7B2B4B3-410F-4B3B-9A87-862AA7F0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0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8435CD-2C46-4EDD-8816-443AA1A2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A9BE4CF-30F4-42F2-A9F5-6346CCC90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6A3B303-0AB9-46E5-91CE-FBD8614C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05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82D2753-8DBE-4D2C-970F-03430FB5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3821928-AE01-4126-A096-E39A0FC2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0BE8414-B7A6-4BA8-A457-446D74835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534C638-AFE8-4A4C-8D40-F13CA77C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858A167-9E20-4FBA-AC2E-C71D63A0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FA25E33-1538-4C55-AED0-2E151A3D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9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99070D-DF46-4C49-9E4F-15378BDC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2AEF645F-9345-4B6F-91CF-1B53CDA4D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4933582-585A-4EF2-B455-C16CE66E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639CB23-AD56-40AD-857B-49546326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D0B05BF-FF66-4DED-9765-EE132E97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19BBBDF-A5BD-450B-BB6F-C0B62C88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6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899E5C-B1E6-4BBA-8CC0-9C5E8C5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F9FD224-CBAB-4929-BADF-0E9CB03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68CB784-5041-4109-967D-3A8CDB833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17E24-1FC6-4A2A-8024-03876727AE93}" type="datetimeFigureOut">
              <a:rPr lang="ru-RU" smtClean="0"/>
              <a:t>11.08.2020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097AC2E-F2AF-47E8-BC2E-36968A32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AE527CA-AA87-43B8-BD02-D53935C15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A4B6B-D108-4033-8656-E94DC5B69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68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0"/>
          <p:cNvSpPr txBox="1">
            <a:spLocks/>
          </p:cNvSpPr>
          <p:nvPr/>
        </p:nvSpPr>
        <p:spPr bwMode="auto">
          <a:xfrm>
            <a:off x="1102498" y="273523"/>
            <a:ext cx="4915864" cy="66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defRPr/>
            </a:pPr>
            <a:r>
              <a:rPr lang="ru-RU" sz="20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ПРАВИТЕЛЬСТВО</a:t>
            </a:r>
          </a:p>
          <a:p>
            <a:pPr algn="l" eaLnBrk="1" hangingPunct="1">
              <a:defRPr/>
            </a:pPr>
            <a:r>
              <a:rPr lang="ru-RU" sz="20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ТВЕРСКОЙ ОБЛАСТИ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527383" y="2505767"/>
            <a:ext cx="11233248" cy="1709748"/>
          </a:xfrm>
        </p:spPr>
        <p:txBody>
          <a:bodyPr>
            <a:noAutofit/>
          </a:bodyPr>
          <a:lstStyle/>
          <a:p>
            <a:pPr algn="ctr"/>
            <a:r>
              <a:rPr lang="ru-RU" altLang="ru-RU" sz="3600" b="1" dirty="0" smtClean="0">
                <a:solidFill>
                  <a:srgbClr val="0000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Озеро Сиг</a:t>
            </a:r>
            <a:endParaRPr lang="ru-RU" altLang="ru-RU" sz="3600" b="1" dirty="0">
              <a:solidFill>
                <a:srgbClr val="00001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577261" y="6022787"/>
            <a:ext cx="3133491" cy="5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7" tIns="34289" rIns="68577" bIns="3428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августа </a:t>
            </a:r>
            <a:r>
              <a:rPr lang="ru-RU" altLang="ru-RU" sz="16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</a:t>
            </a:r>
            <a:r>
              <a:rPr lang="ru-RU" altLang="ru-RU" sz="16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</a:p>
        </p:txBody>
      </p: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133BE02C-9394-479C-930A-86DD2EDB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60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119425" y="228151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4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" name="Рисунок 9" descr="C:\Users\Admin\Downloads\IMG-20200806-WA0001 (3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754379"/>
            <a:ext cx="4822190" cy="281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 descr="C:\Users\Admin\Downloads\IMG-20200806-WA000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821430"/>
            <a:ext cx="4981575" cy="2865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 descr="C:\Users\Admin\Downloads\IMG-20200806-WA00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773430"/>
            <a:ext cx="4695825" cy="27984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98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24024" y="228151"/>
            <a:ext cx="8810625" cy="5624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МЕСТА ОХОТЫ НА ТЕРРИТОРИИ </a:t>
            </a:r>
            <a:r>
              <a:rPr lang="ru-RU" sz="2400" b="1" dirty="0" err="1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РООиР</a:t>
            </a: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И ОДОУ</a:t>
            </a:r>
          </a:p>
        </p:txBody>
      </p:sp>
      <p:pic>
        <p:nvPicPr>
          <p:cNvPr id="14" name="Рисунок 13" descr="\\Qnap\common\Влада\озеро Сиг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914399"/>
            <a:ext cx="8543925" cy="5839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t="27514" r="20952" b="21269"/>
          <a:stretch/>
        </p:blipFill>
        <p:spPr bwMode="auto">
          <a:xfrm>
            <a:off x="5280932" y="876300"/>
            <a:ext cx="6734629" cy="5711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4016" y="1240304"/>
            <a:ext cx="489404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Озеро Сиг площадью  2730 га располагается 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Осташковском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городском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округе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Тверской области.</a:t>
            </a:r>
          </a:p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Для благоприятного проживания и отдыха на природе предлагается 4 зоны кемпинга на берегу озера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Сиг.</a:t>
            </a:r>
          </a:p>
          <a:p>
            <a:pPr algn="ctr"/>
            <a:r>
              <a:rPr lang="ru-RU" u="sng" dirty="0">
                <a:latin typeface="Times New Roman" pitchFamily="18" charset="0"/>
                <a:cs typeface="Times New Roman" pitchFamily="18" charset="0"/>
              </a:rPr>
              <a:t>Рыбалка: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озере обитают: щука, лещ, окунь, плотва, красноперка, линь, угорь,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уклея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Вылов рыбы разрешен спиннингом, удочкой и фидером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u="sng" dirty="0">
                <a:latin typeface="Times New Roman" pitchFamily="18" charset="0"/>
                <a:cs typeface="Times New Roman" pitchFamily="18" charset="0"/>
              </a:rPr>
              <a:t>Охота</a:t>
            </a:r>
            <a:r>
              <a:rPr lang="ru-RU" u="sng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На территории Районного  общества охотников и рыболовов (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РООиР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) и Общедоступного охотничьего угодья (ОДОУ) возможна охота на лося, медведя, кабана (места охоты указаны на карте).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Также возможна охота на утку на территории озера Сиг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119425" y="266251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ОЗЕРО СИГ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62300" y="256726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1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798881"/>
            <a:ext cx="4552632" cy="60292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5953125" y="951369"/>
            <a:ext cx="58388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асполагается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западной части оз. Сиг, близ населенного пункта Иванова Гора.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Координаты: 57.059210, 33.067707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Площадь: 1,9 га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Предлагается разместить: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- 6 палаток (вместимостью от 2 до 6-ти человек) с индивидуальными мангалами для каждой палатки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кухню (общая) – 1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душевые кабины и уборные (душ – 3, биотуалет – 6)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оборудованные места для розжига костра - 1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вертолетную площадку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Транспортная доступность: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 наземный транспорт (автомобиль повышенной проходимости)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воздушный транспорт (вертолет)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водный транспорт (катер, лодка)</a:t>
            </a:r>
          </a:p>
        </p:txBody>
      </p:sp>
    </p:spTree>
    <p:extLst>
      <p:ext uri="{BB962C8B-B14F-4D97-AF65-F5344CB8AC3E}">
        <p14:creationId xmlns:p14="http://schemas.microsoft.com/office/powerpoint/2010/main" val="14819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19425" y="294826"/>
            <a:ext cx="3482966" cy="504056"/>
          </a:xfrm>
          <a:noFill/>
        </p:spPr>
        <p:txBody>
          <a:bodyPr>
            <a:normAutofit/>
          </a:bodyPr>
          <a:lstStyle/>
          <a:p>
            <a:pPr algn="r"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1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7" name="Рисунок 1">
            <a:extLst>
              <a:ext uri="{FF2B5EF4-FFF2-40B4-BE49-F238E27FC236}">
                <a16:creationId xmlns:a16="http://schemas.microsoft.com/office/drawing/2014/main" xmlns="" id="{50606EAA-1C25-43BE-B3B6-6D91D1D9A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xmlns="" id="{7D7850D9-5E43-4635-BAD5-E7BD70CD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C:\Users\Admin\Downloads\IMG-20200806-WA0031 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862013"/>
            <a:ext cx="4378325" cy="2530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 descr="C:\Users\Admin\Downloads\IMG-20200806-WA0036 (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00" y="3643313"/>
            <a:ext cx="4413255" cy="255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 descr="C:\Users\Admin\Downloads\IMG-20200806-WA0032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88" y="3629343"/>
            <a:ext cx="4433407" cy="2564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 descr="C:\Users\Admin\Downloads\IMG-20200806-WA0035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58" y="862012"/>
            <a:ext cx="4363547" cy="2521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0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">
            <a:extLst>
              <a:ext uri="{FF2B5EF4-FFF2-40B4-BE49-F238E27FC236}">
                <a16:creationId xmlns:a16="http://schemas.microsoft.com/office/drawing/2014/main" xmlns="" id="{7FC509E0-732A-46D9-A2D3-45791371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xmlns="" id="{1645975D-FB4B-425C-92E1-5D4B6236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\\Qnap\common\Влада\Кемпинг СИГ\кемпинг 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4" y="798882"/>
            <a:ext cx="4067176" cy="601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4262300" y="218626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2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95999" y="1031538"/>
            <a:ext cx="56864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Располагается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северной части оз. Сиг, близ населенного пункта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Петриково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Координаты: 57.080483, 33.087963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Площадь: 1,4 га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Предлагается разместить: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- 4 палатки (вместимостью от 2 до 6-ти человек) с индивидуальными мангалами для каждой палатки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кухня (общая) – 1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душевые кабины и уборные (душ – 3, биотуалет – 4)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оборудованные места для розжига костра - 2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вертолетную площадку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Транспортная доступность: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 наземный транспорт (автомобиль повышенной проходимости)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воздушный транспорт (вертолет)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водный транспорт (катер, лодка) </a:t>
            </a:r>
          </a:p>
        </p:txBody>
      </p:sp>
    </p:spTree>
    <p:extLst>
      <p:ext uri="{BB962C8B-B14F-4D97-AF65-F5344CB8AC3E}">
        <p14:creationId xmlns:p14="http://schemas.microsoft.com/office/powerpoint/2010/main" val="35068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Рисунок 100" descr="C:\Users\Admin\Downloads\IMG-20200806-WA00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835"/>
            <a:ext cx="5248592" cy="3018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Рисунок 101" descr="C:\Users\Admin\Downloads\IMG-20200806-WA0049 (2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92" y="3581400"/>
            <a:ext cx="5304790" cy="3123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" name="Заголовок 1"/>
          <p:cNvSpPr txBox="1">
            <a:spLocks/>
          </p:cNvSpPr>
          <p:nvPr/>
        </p:nvSpPr>
        <p:spPr>
          <a:xfrm>
            <a:off x="4278317" y="294826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2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4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pic>
        <p:nvPicPr>
          <p:cNvPr id="17" name="Рисунок 16" descr="\\Qnap\common\Влада\Кемпинг СИГ\кемпинг 2 не то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075" y="798882"/>
            <a:ext cx="4048126" cy="60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4119425" y="256726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3 </a:t>
            </a: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(остров)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76974" y="1272391"/>
            <a:ext cx="56799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асполагается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центральной части оз. Сиг.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Координаты: 57.051447, 33.111909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Площадь: 0,3 га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Предлагается разместить: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- 3 палатки (вместимостью от 2 до 6-ти человек) с индивидуальными мангалами для каждой палатки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кухню (общая) – 1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душевые кабины и уборные (душ – 2, биотуалет – 3)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оборудованные места для розжига костра – 1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Транспортная доступность: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водный транспорт (катер, лодка) </a:t>
            </a:r>
          </a:p>
        </p:txBody>
      </p:sp>
    </p:spTree>
    <p:extLst>
      <p:ext uri="{BB962C8B-B14F-4D97-AF65-F5344CB8AC3E}">
        <p14:creationId xmlns:p14="http://schemas.microsoft.com/office/powerpoint/2010/main" val="6637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24" name="Заголовок 1"/>
          <p:cNvSpPr txBox="1">
            <a:spLocks/>
          </p:cNvSpPr>
          <p:nvPr/>
        </p:nvSpPr>
        <p:spPr>
          <a:xfrm>
            <a:off x="4119425" y="256726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3 </a:t>
            </a: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(остров)</a:t>
            </a:r>
          </a:p>
        </p:txBody>
      </p:sp>
      <p:pic>
        <p:nvPicPr>
          <p:cNvPr id="25" name="Рисунок 24" descr="C:\Users\Admin\Downloads\IMG-20200806-WA0009 (3)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55" y="815340"/>
            <a:ext cx="4705350" cy="2653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Рисунок 25" descr="C:\Users\Admin\Downloads\IMG-20200806-WA00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55" y="3756660"/>
            <a:ext cx="5031740" cy="2838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Рисунок 26" descr="C:\Users\Admin\Downloads\IMG-20200806-WA001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65" y="822960"/>
            <a:ext cx="4704080" cy="2653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15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1">
            <a:extLst>
              <a:ext uri="{FF2B5EF4-FFF2-40B4-BE49-F238E27FC236}">
                <a16:creationId xmlns:a16="http://schemas.microsoft.com/office/drawing/2014/main" xmlns="" id="{206C179F-A583-4FA3-978D-FF4469E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44015" y="135574"/>
            <a:ext cx="756000" cy="938483"/>
          </a:xfrm>
          <a:prstGeom prst="rect">
            <a:avLst/>
          </a:prstGeom>
          <a:noFill/>
        </p:spPr>
      </p:pic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23211" y="6476368"/>
            <a:ext cx="2844800" cy="365125"/>
          </a:xfrm>
        </p:spPr>
        <p:txBody>
          <a:bodyPr/>
          <a:lstStyle/>
          <a:p>
            <a:fld id="{8BCAE78C-48F3-4E15-97DB-5F0DEAB0D077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\\Qnap\common\Влада\Кемпинг СИГ\кемпинг 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716599"/>
            <a:ext cx="4429125" cy="60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4119425" y="228151"/>
            <a:ext cx="3482966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ВАРИАНТ № 4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00775" y="1074057"/>
            <a:ext cx="5410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асполагается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южной части оз. Сиг. 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  	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Координаты: 57.015163, 33.142747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Площадь: 3,1 га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Предлагается разместить: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- 6 палаток (вместимостью от 2 до 6-ти человек) с индивидуальными мангалами для каждой палатки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 кухню (общая) – 2 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душевые кабины и уборные (душ – 3, биотуалет – 6)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оборудованные места для розжига костра - 2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вертолетную площадку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Транспортная доступность: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 наземный транспорт (автомобиль)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воздушный транспорт (вертолет)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- водный транспорт (катер, лодка) </a:t>
            </a:r>
          </a:p>
        </p:txBody>
      </p:sp>
    </p:spTree>
    <p:extLst>
      <p:ext uri="{BB962C8B-B14F-4D97-AF65-F5344CB8AC3E}">
        <p14:creationId xmlns:p14="http://schemas.microsoft.com/office/powerpoint/2010/main" val="20659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211</Words>
  <Application>Microsoft Office PowerPoint</Application>
  <PresentationFormat>Произвольный</PresentationFormat>
  <Paragraphs>95</Paragraphs>
  <Slides>11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Озеро Сиг</vt:lpstr>
      <vt:lpstr>Презентация PowerPoint</vt:lpstr>
      <vt:lpstr>Презентация PowerPoint</vt:lpstr>
      <vt:lpstr>ВАРИАНТ №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 переходе на новую систему обращения  с твердыми коммунальными отходами  на территории Тверской области</dc:title>
  <dc:creator>111</dc:creator>
  <cp:lastModifiedBy>Румянцева Ксения Алексеевна</cp:lastModifiedBy>
  <cp:revision>322</cp:revision>
  <cp:lastPrinted>2019-12-26T17:00:59Z</cp:lastPrinted>
  <dcterms:created xsi:type="dcterms:W3CDTF">2019-11-21T08:16:48Z</dcterms:created>
  <dcterms:modified xsi:type="dcterms:W3CDTF">2020-08-11T15:43:14Z</dcterms:modified>
</cp:coreProperties>
</file>